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3.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
  </p:notesMasterIdLst>
  <p:sldIdLst>
    <p:sldId id="256" r:id="rId2"/>
    <p:sldId id="258" r:id="rId3"/>
    <p:sldId id="259" r:id="rId4"/>
    <p:sldId id="260" r:id="rId5"/>
    <p:sldId id="261" r:id="rId6"/>
    <p:sldId id="262" r:id="rId7"/>
    <p:sldId id="263" r:id="rId8"/>
    <p:sldId id="264" r:id="rId9"/>
    <p:sldId id="265" r:id="rId10"/>
    <p:sldId id="266" r:id="rId11"/>
    <p:sldId id="267" r:id="rId12"/>
  </p:sldIdLst>
  <p:sldSz cx="9144000" cy="5143500" type="screen16x9"/>
  <p:notesSz cx="6858000" cy="9144000"/>
  <p:embeddedFontLst>
    <p:embeddedFont>
      <p:font typeface="Average" panose="020B0604020202020204" charset="0"/>
      <p:regular r:id="rId14"/>
    </p:embeddedFont>
    <p:embeddedFont>
      <p:font typeface="Oswald" panose="00000500000000000000" pitchFamily="2" charset="0"/>
      <p:regular r:id="rId15"/>
      <p:bold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nathan Walpow" initials="" lastIdx="2" clrIdx="0"/>
  <p:cmAuthor id="1" name="Abanoub Masoud" initials="" lastIdx="1" clrIdx="1"/>
  <p:cmAuthor id="2" name="Tyrese May" initials="" lastIdx="2"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9" d="100"/>
          <a:sy n="139" d="100"/>
        </p:scale>
        <p:origin x="80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comments/comment1.xml><?xml version="1.0" encoding="utf-8"?>
<p:cmLst xmlns:a="http://schemas.openxmlformats.org/drawingml/2006/main" xmlns:r="http://schemas.openxmlformats.org/officeDocument/2006/relationships" xmlns:p="http://schemas.openxmlformats.org/presentationml/2006/main">
  <p:cm authorId="0" dt="2024-10-18T22:27:48.266" idx="1">
    <p:pos x="422" y="624"/>
    <p:text>8. New technology is now capable of communicating and making content in ways comparable to humans. It’s called generative artificial intelligence (AI), and you can use it to excel in the workforce. Generative AI can save you time, no matter what field you work in. It can create content for marketing, forecast numbers for finance, or code for software developers. Publicists can use it write press releases. Health professionals can even use it to improve their diagnosis. You, the worker, are still in charge, you just have more freedom to strategize, think big, and excel. Your team has been engaged by one of the largest thinktanks to help propose policy suggestions to help minimize the potential negative impact on the jobs, industry and personal data.</p:text>
  </p:cm>
  <p:cm authorId="0" dt="2024-10-18T22:27:48.266" idx="2">
    <p:pos x="422" y="624"/>
    <p:text>Rubric: https://njit.instructure.com/courses/43048/pages/team-project-grading?module_item_id=1494773</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24-11-22T18:53:21.926" idx="1">
    <p:pos x="196" y="725"/>
    <p:text>Hidden text underneath colored text boxes for presentation effect</p:text>
  </p:cm>
</p:cmLst>
</file>

<file path=ppt/comments/comment3.xml><?xml version="1.0" encoding="utf-8"?>
<p:cmLst xmlns:a="http://schemas.openxmlformats.org/drawingml/2006/main" xmlns:r="http://schemas.openxmlformats.org/officeDocument/2006/relationships" xmlns:p="http://schemas.openxmlformats.org/presentationml/2006/main">
  <p:cm authorId="2" dt="2024-10-18T22:55:48.419" idx="1">
    <p:pos x="6000" y="0"/>
    <p:text>ACM Code of Ethics and Professional Conduct
https://www.acm.org/code-of-ethics</p:text>
  </p:cm>
</p:cmLst>
</file>

<file path=ppt/comments/comment4.xml><?xml version="1.0" encoding="utf-8"?>
<p:cmLst xmlns:a="http://schemas.openxmlformats.org/drawingml/2006/main" xmlns:r="http://schemas.openxmlformats.org/officeDocument/2006/relationships" xmlns:p="http://schemas.openxmlformats.org/presentationml/2006/main">
  <p:cm authorId="2" dt="2024-10-18T22:28:41.626" idx="2">
    <p:pos x="6000" y="0"/>
    <p:text>APA Format Link:
https://owl.purdue.edu/owl/research_and_citation/apa_style/apa_formatting_and_style_guide/index.html</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1a0b5dced6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1a0b5dced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0c8ca56419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0c8ca5641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854e12bf3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854e12bf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0c8ca5641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0c8ca564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0c8ca56419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0c8ca5641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d5f2a1e58a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d5f2a1e58a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0c8ca56419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0c8ca5641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d5b75b7eb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d5b75b7e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0c8ca56419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0c8ca5641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319c8144c38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319c8144c3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comments" Target="../comments/comment4.xml"/><Relationship Id="rId3" Type="http://schemas.openxmlformats.org/officeDocument/2006/relationships/hyperlink" Target="http://www.forbes.com/sites/qhamirani/2024/02/15/heres-how-generative-ai-will-redefine-the-workplace/" TargetMode="External"/><Relationship Id="rId7" Type="http://schemas.openxmlformats.org/officeDocument/2006/relationships/hyperlink" Target="https://blog.adobe.com/en/publish/2022/11/08/fast-forward-comparing-1980s-supercomputer-to-modern-smartphone"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hyperlink" Target="https://www.reuters.com/technology/chatgpt-sets-record-fastest-growing-user-base-analyst-note-2023-02-01/" TargetMode="External"/><Relationship Id="rId5" Type="http://schemas.openxmlformats.org/officeDocument/2006/relationships/hyperlink" Target="https://www.tableau.com/data-insights/ai/history" TargetMode="External"/><Relationship Id="rId4" Type="http://schemas.openxmlformats.org/officeDocument/2006/relationships/hyperlink" Target="http://itrexgroup.com/blog/pros-and-cons-of-generative-ai/"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comments" Target="../comments/commen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Generative AI in the Workforce</a:t>
            </a:r>
            <a:endParaRPr/>
          </a:p>
        </p:txBody>
      </p:sp>
      <p:sp>
        <p:nvSpPr>
          <p:cNvPr id="60" name="Google Shape;60;p13"/>
          <p:cNvSpPr txBox="1">
            <a:spLocks noGrp="1"/>
          </p:cNvSpPr>
          <p:nvPr>
            <p:ph type="subTitle" idx="1"/>
          </p:nvPr>
        </p:nvSpPr>
        <p:spPr>
          <a:xfrm>
            <a:off x="671250" y="3174875"/>
            <a:ext cx="7801500" cy="10914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a:t>Team: GEN AI</a:t>
            </a:r>
            <a:endParaRPr/>
          </a:p>
          <a:p>
            <a:pPr marL="0" lvl="0" indent="0" algn="ctr" rtl="0">
              <a:spcBef>
                <a:spcPts val="0"/>
              </a:spcBef>
              <a:spcAft>
                <a:spcPts val="0"/>
              </a:spcAft>
              <a:buNone/>
            </a:pPr>
            <a:r>
              <a:rPr lang="en"/>
              <a:t>Professor Rajamani</a:t>
            </a:r>
            <a:endParaRPr/>
          </a:p>
          <a:p>
            <a:pPr marL="0" lvl="0" indent="0" algn="ctr" rtl="0">
              <a:spcBef>
                <a:spcPts val="0"/>
              </a:spcBef>
              <a:spcAft>
                <a:spcPts val="0"/>
              </a:spcAft>
              <a:buNone/>
            </a:pPr>
            <a:r>
              <a:rPr lang="en"/>
              <a:t>11/27/2024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Call to Action</a:t>
            </a:r>
            <a:endParaRPr/>
          </a:p>
        </p:txBody>
      </p:sp>
      <p:sp>
        <p:nvSpPr>
          <p:cNvPr id="145" name="Google Shape;145;p23"/>
          <p:cNvSpPr txBox="1">
            <a:spLocks noGrp="1"/>
          </p:cNvSpPr>
          <p:nvPr>
            <p:ph type="body" idx="1"/>
          </p:nvPr>
        </p:nvSpPr>
        <p:spPr>
          <a:xfrm>
            <a:off x="311700" y="1152475"/>
            <a:ext cx="5540100" cy="34164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300" b="1">
                <a:solidFill>
                  <a:schemeClr val="lt2"/>
                </a:solidFill>
              </a:rPr>
              <a:t>What We Must Do</a:t>
            </a:r>
            <a:endParaRPr sz="1300" b="1">
              <a:solidFill>
                <a:schemeClr val="lt2"/>
              </a:solidFill>
            </a:endParaRPr>
          </a:p>
          <a:p>
            <a:pPr marL="457200" lvl="0" indent="-311150" algn="l" rtl="0">
              <a:spcBef>
                <a:spcPts val="1200"/>
              </a:spcBef>
              <a:spcAft>
                <a:spcPts val="0"/>
              </a:spcAft>
              <a:buClr>
                <a:schemeClr val="lt2"/>
              </a:buClr>
              <a:buSzPts val="1300"/>
              <a:buFont typeface="Average"/>
              <a:buAutoNum type="arabicPeriod"/>
            </a:pPr>
            <a:r>
              <a:rPr lang="en" sz="1300" b="1">
                <a:solidFill>
                  <a:schemeClr val="lt2"/>
                </a:solidFill>
              </a:rPr>
              <a:t>Invest in AI Literacy</a:t>
            </a:r>
            <a:endParaRPr sz="1300" b="1">
              <a:solidFill>
                <a:schemeClr val="lt2"/>
              </a:solidFill>
            </a:endParaRPr>
          </a:p>
          <a:p>
            <a:pPr marL="914400" lvl="1" indent="-311150" algn="l" rtl="0">
              <a:spcBef>
                <a:spcPts val="0"/>
              </a:spcBef>
              <a:spcAft>
                <a:spcPts val="0"/>
              </a:spcAft>
              <a:buClr>
                <a:schemeClr val="lt2"/>
              </a:buClr>
              <a:buSzPts val="1300"/>
              <a:buFont typeface="Average"/>
              <a:buChar char="○"/>
            </a:pPr>
            <a:r>
              <a:rPr lang="en" sz="1300">
                <a:solidFill>
                  <a:schemeClr val="lt2"/>
                </a:solidFill>
              </a:rPr>
              <a:t>Learn AI-related skills to stay competitive.</a:t>
            </a:r>
            <a:endParaRPr sz="1300">
              <a:solidFill>
                <a:schemeClr val="lt2"/>
              </a:solidFill>
            </a:endParaRPr>
          </a:p>
          <a:p>
            <a:pPr marL="914400" lvl="1" indent="-311150" algn="l" rtl="0">
              <a:spcBef>
                <a:spcPts val="0"/>
              </a:spcBef>
              <a:spcAft>
                <a:spcPts val="0"/>
              </a:spcAft>
              <a:buClr>
                <a:schemeClr val="lt2"/>
              </a:buClr>
              <a:buSzPts val="1300"/>
              <a:buFont typeface="Average"/>
              <a:buChar char="○"/>
            </a:pPr>
            <a:r>
              <a:rPr lang="en" sz="1300">
                <a:solidFill>
                  <a:schemeClr val="lt2"/>
                </a:solidFill>
              </a:rPr>
              <a:t>Platforms: Coursera, LinkedIn Learning, Udemy.</a:t>
            </a:r>
            <a:endParaRPr sz="1300">
              <a:solidFill>
                <a:schemeClr val="lt2"/>
              </a:solidFill>
            </a:endParaRPr>
          </a:p>
          <a:p>
            <a:pPr marL="457200" lvl="0" indent="-311150" algn="l" rtl="0">
              <a:spcBef>
                <a:spcPts val="0"/>
              </a:spcBef>
              <a:spcAft>
                <a:spcPts val="0"/>
              </a:spcAft>
              <a:buClr>
                <a:schemeClr val="lt2"/>
              </a:buClr>
              <a:buSzPts val="1300"/>
              <a:buFont typeface="Average"/>
              <a:buAutoNum type="arabicPeriod"/>
            </a:pPr>
            <a:r>
              <a:rPr lang="en" sz="1300" b="1">
                <a:solidFill>
                  <a:schemeClr val="lt2"/>
                </a:solidFill>
              </a:rPr>
              <a:t>Advocate for Responsible AI</a:t>
            </a:r>
            <a:endParaRPr sz="1300" b="1">
              <a:solidFill>
                <a:schemeClr val="lt2"/>
              </a:solidFill>
            </a:endParaRPr>
          </a:p>
          <a:p>
            <a:pPr marL="914400" lvl="1" indent="-311150" algn="l" rtl="0">
              <a:spcBef>
                <a:spcPts val="0"/>
              </a:spcBef>
              <a:spcAft>
                <a:spcPts val="0"/>
              </a:spcAft>
              <a:buClr>
                <a:schemeClr val="lt2"/>
              </a:buClr>
              <a:buSzPts val="1300"/>
              <a:buFont typeface="Average"/>
              <a:buChar char="○"/>
            </a:pPr>
            <a:r>
              <a:rPr lang="en" sz="1300">
                <a:solidFill>
                  <a:schemeClr val="lt2"/>
                </a:solidFill>
              </a:rPr>
              <a:t>Support clear policies and ethical frameworks.</a:t>
            </a:r>
            <a:endParaRPr sz="1300">
              <a:solidFill>
                <a:schemeClr val="lt2"/>
              </a:solidFill>
            </a:endParaRPr>
          </a:p>
          <a:p>
            <a:pPr marL="914400" lvl="1" indent="-311150" algn="l" rtl="0">
              <a:spcBef>
                <a:spcPts val="0"/>
              </a:spcBef>
              <a:spcAft>
                <a:spcPts val="0"/>
              </a:spcAft>
              <a:buClr>
                <a:schemeClr val="lt2"/>
              </a:buClr>
              <a:buSzPts val="1300"/>
              <a:buFont typeface="Average"/>
              <a:buChar char="○"/>
            </a:pPr>
            <a:r>
              <a:rPr lang="en" sz="1300">
                <a:solidFill>
                  <a:schemeClr val="lt2"/>
                </a:solidFill>
              </a:rPr>
              <a:t>Push for transparency in AI systems.</a:t>
            </a:r>
            <a:endParaRPr sz="1300">
              <a:solidFill>
                <a:schemeClr val="lt2"/>
              </a:solidFill>
            </a:endParaRPr>
          </a:p>
          <a:p>
            <a:pPr marL="457200" lvl="0" indent="-311150" algn="l" rtl="0">
              <a:spcBef>
                <a:spcPts val="0"/>
              </a:spcBef>
              <a:spcAft>
                <a:spcPts val="0"/>
              </a:spcAft>
              <a:buClr>
                <a:schemeClr val="lt2"/>
              </a:buClr>
              <a:buSzPts val="1300"/>
              <a:buFont typeface="Average"/>
              <a:buAutoNum type="arabicPeriod"/>
            </a:pPr>
            <a:r>
              <a:rPr lang="en" sz="1300" b="1">
                <a:solidFill>
                  <a:schemeClr val="lt2"/>
                </a:solidFill>
              </a:rPr>
              <a:t>Collaborate with AI</a:t>
            </a:r>
            <a:endParaRPr sz="1300" b="1">
              <a:solidFill>
                <a:schemeClr val="lt2"/>
              </a:solidFill>
            </a:endParaRPr>
          </a:p>
          <a:p>
            <a:pPr marL="914400" lvl="1" indent="-311150" algn="l" rtl="0">
              <a:spcBef>
                <a:spcPts val="0"/>
              </a:spcBef>
              <a:spcAft>
                <a:spcPts val="0"/>
              </a:spcAft>
              <a:buClr>
                <a:schemeClr val="lt2"/>
              </a:buClr>
              <a:buSzPts val="1300"/>
              <a:buFont typeface="Average"/>
              <a:buChar char="○"/>
            </a:pPr>
            <a:r>
              <a:rPr lang="en" sz="1300">
                <a:solidFill>
                  <a:schemeClr val="lt2"/>
                </a:solidFill>
              </a:rPr>
              <a:t>Focus on what humans do best: creativity, empathy, and problem-solving.</a:t>
            </a:r>
            <a:endParaRPr sz="1300">
              <a:solidFill>
                <a:schemeClr val="lt2"/>
              </a:solidFill>
            </a:endParaRPr>
          </a:p>
          <a:p>
            <a:pPr marL="914400" lvl="1" indent="-311150" algn="l" rtl="0">
              <a:spcBef>
                <a:spcPts val="0"/>
              </a:spcBef>
              <a:spcAft>
                <a:spcPts val="0"/>
              </a:spcAft>
              <a:buClr>
                <a:schemeClr val="lt2"/>
              </a:buClr>
              <a:buSzPts val="1300"/>
              <a:buFont typeface="Average"/>
              <a:buChar char="○"/>
            </a:pPr>
            <a:r>
              <a:rPr lang="en" sz="1300">
                <a:solidFill>
                  <a:schemeClr val="lt2"/>
                </a:solidFill>
              </a:rPr>
              <a:t>Example: AI handling repetitive tasks while humans lead innovation.</a:t>
            </a:r>
            <a:endParaRPr sz="1300">
              <a:solidFill>
                <a:schemeClr val="lt2"/>
              </a:solidFill>
            </a:endParaRPr>
          </a:p>
          <a:p>
            <a:pPr marL="0" lvl="0" indent="0" algn="l" rtl="0">
              <a:spcBef>
                <a:spcPts val="1200"/>
              </a:spcBef>
              <a:spcAft>
                <a:spcPts val="0"/>
              </a:spcAft>
              <a:buNone/>
            </a:pPr>
            <a:r>
              <a:rPr lang="en" sz="1300" b="1">
                <a:solidFill>
                  <a:schemeClr val="lt2"/>
                </a:solidFill>
              </a:rPr>
              <a:t>Closing Statement:</a:t>
            </a:r>
            <a:br>
              <a:rPr lang="en" sz="1300" b="1">
                <a:solidFill>
                  <a:schemeClr val="lt2"/>
                </a:solidFill>
              </a:rPr>
            </a:br>
            <a:r>
              <a:rPr lang="en" sz="1300" i="1">
                <a:solidFill>
                  <a:schemeClr val="lt2"/>
                </a:solidFill>
              </a:rPr>
              <a:t>"Together, we can create a workforce where AI and humanity thrive in harmony." </a:t>
            </a:r>
            <a:r>
              <a:rPr lang="en" sz="1100">
                <a:solidFill>
                  <a:schemeClr val="lt2"/>
                </a:solidFill>
              </a:rPr>
              <a:t>— </a:t>
            </a:r>
            <a:r>
              <a:rPr lang="en" sz="1100" i="1">
                <a:solidFill>
                  <a:schemeClr val="lt2"/>
                </a:solidFill>
              </a:rPr>
              <a:t>Elena Carter, President of AI International Integration Committee</a:t>
            </a:r>
            <a:endParaRPr sz="1300" i="1">
              <a:solidFill>
                <a:schemeClr val="lt2"/>
              </a:solidFill>
            </a:endParaRPr>
          </a:p>
          <a:p>
            <a:pPr marL="0" lvl="0" indent="0" algn="l" rtl="0">
              <a:spcBef>
                <a:spcPts val="1200"/>
              </a:spcBef>
              <a:spcAft>
                <a:spcPts val="1200"/>
              </a:spcAft>
              <a:buNone/>
            </a:pPr>
            <a:endParaRPr/>
          </a:p>
        </p:txBody>
      </p:sp>
      <p:pic>
        <p:nvPicPr>
          <p:cNvPr id="146" name="Google Shape;146;p23"/>
          <p:cNvPicPr preferRelativeResize="0"/>
          <p:nvPr/>
        </p:nvPicPr>
        <p:blipFill>
          <a:blip r:embed="rId3">
            <a:alphaModFix/>
          </a:blip>
          <a:stretch>
            <a:fillRect/>
          </a:stretch>
        </p:blipFill>
        <p:spPr>
          <a:xfrm>
            <a:off x="5888050" y="861273"/>
            <a:ext cx="3010424" cy="351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Works Cited</a:t>
            </a:r>
            <a:endParaRPr/>
          </a:p>
        </p:txBody>
      </p:sp>
      <p:sp>
        <p:nvSpPr>
          <p:cNvPr id="152" name="Google Shape;152;p24"/>
          <p:cNvSpPr txBox="1">
            <a:spLocks noGrp="1"/>
          </p:cNvSpPr>
          <p:nvPr>
            <p:ph type="body" idx="1"/>
          </p:nvPr>
        </p:nvSpPr>
        <p:spPr>
          <a:xfrm>
            <a:off x="311700" y="93010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50"/>
              <a:t>Hamirani, Q. “Here’s How Generative AI Will Redefine the Workplace.” Forbes, 15 Feb. 2024, </a:t>
            </a:r>
            <a:r>
              <a:rPr lang="en" sz="1350" u="sng">
                <a:solidFill>
                  <a:schemeClr val="hlink"/>
                </a:solidFill>
                <a:hlinkClick r:id="rId3"/>
              </a:rPr>
              <a:t>www.forbes.com/sites/qhamirani/2024/02/15/heres-how-generative-ai-will-redefine-the-workplace/</a:t>
            </a:r>
            <a:r>
              <a:rPr lang="en" sz="1350"/>
              <a:t>. </a:t>
            </a:r>
            <a:endParaRPr sz="1350"/>
          </a:p>
          <a:p>
            <a:pPr marL="0" lvl="0" indent="0" algn="l" rtl="0">
              <a:spcBef>
                <a:spcPts val="1200"/>
              </a:spcBef>
              <a:spcAft>
                <a:spcPts val="0"/>
              </a:spcAft>
              <a:buNone/>
            </a:pPr>
            <a:r>
              <a:rPr lang="en" sz="1350"/>
              <a:t>Shashkina, Victoria. “The Pros and Cons of Generative AI.” ITRex, 17 Nov. 2023, </a:t>
            </a:r>
            <a:r>
              <a:rPr lang="en" sz="1350" u="sng">
                <a:solidFill>
                  <a:schemeClr val="hlink"/>
                </a:solidFill>
                <a:hlinkClick r:id="rId4"/>
              </a:rPr>
              <a:t>itrexgroup.com/blog/pros-and-cons-of-generative-ai/</a:t>
            </a:r>
            <a:r>
              <a:rPr lang="en" sz="1350"/>
              <a:t>.</a:t>
            </a:r>
            <a:endParaRPr sz="1350"/>
          </a:p>
          <a:p>
            <a:pPr marL="0" lvl="0" indent="0" algn="l" rtl="0">
              <a:spcBef>
                <a:spcPts val="1200"/>
              </a:spcBef>
              <a:spcAft>
                <a:spcPts val="0"/>
              </a:spcAft>
              <a:buNone/>
            </a:pPr>
            <a:r>
              <a:rPr lang="en" sz="1350" i="1"/>
              <a:t>What is the history of Artificial Intelligence (AI)?</a:t>
            </a:r>
            <a:r>
              <a:rPr lang="en" sz="1350"/>
              <a:t>. Tableau. (n.d.).                                                                           </a:t>
            </a:r>
            <a:r>
              <a:rPr lang="en" sz="1350" u="sng">
                <a:solidFill>
                  <a:schemeClr val="hlink"/>
                </a:solidFill>
                <a:hlinkClick r:id="rId5"/>
              </a:rPr>
              <a:t>https://www.tableau.com/data-insights/ai/history</a:t>
            </a:r>
            <a:r>
              <a:rPr lang="en" sz="1350">
                <a:solidFill>
                  <a:schemeClr val="dk2"/>
                </a:solidFill>
              </a:rPr>
              <a:t>  </a:t>
            </a:r>
            <a:endParaRPr sz="1350">
              <a:solidFill>
                <a:schemeClr val="dk2"/>
              </a:solidFill>
            </a:endParaRPr>
          </a:p>
          <a:p>
            <a:pPr marL="0" lvl="0" indent="0" algn="l" rtl="0">
              <a:spcBef>
                <a:spcPts val="1200"/>
              </a:spcBef>
              <a:spcAft>
                <a:spcPts val="0"/>
              </a:spcAft>
              <a:buNone/>
            </a:pPr>
            <a:r>
              <a:rPr lang="en" sz="1350"/>
              <a:t>Hu, K. (2023, February 2). </a:t>
            </a:r>
            <a:r>
              <a:rPr lang="en" sz="1350" i="1"/>
              <a:t>CHATGPT sets record for fastest-growing user base - analyst note | reuters</a:t>
            </a:r>
            <a:r>
              <a:rPr lang="en" sz="1350"/>
              <a:t>. Reuters. </a:t>
            </a:r>
            <a:r>
              <a:rPr lang="en" sz="1350" u="sng">
                <a:solidFill>
                  <a:schemeClr val="hlink"/>
                </a:solidFill>
                <a:hlinkClick r:id="rId6"/>
              </a:rPr>
              <a:t>https://www.reuters.com/technology/chatgpt-sets-record-fastest-growing-user-base-analyst-note-2023-02-01/</a:t>
            </a:r>
            <a:r>
              <a:rPr lang="en" sz="1350">
                <a:solidFill>
                  <a:schemeClr val="dk2"/>
                </a:solidFill>
              </a:rPr>
              <a:t> </a:t>
            </a:r>
            <a:endParaRPr sz="1350">
              <a:solidFill>
                <a:schemeClr val="dk2"/>
              </a:solidFill>
            </a:endParaRPr>
          </a:p>
          <a:p>
            <a:pPr marL="0" lvl="0" indent="0" algn="l" rtl="0">
              <a:spcBef>
                <a:spcPts val="1200"/>
              </a:spcBef>
              <a:spcAft>
                <a:spcPts val="0"/>
              </a:spcAft>
              <a:buNone/>
            </a:pPr>
            <a:r>
              <a:rPr lang="en" sz="1350"/>
              <a:t>Adobe Acrobat Team. (2022, November 8). </a:t>
            </a:r>
            <a:r>
              <a:rPr lang="en" sz="1350" i="1"/>
              <a:t>Fast-forward - comparing a 1980s supercomputer to a modern smartphone: Adobe Blog</a:t>
            </a:r>
            <a:r>
              <a:rPr lang="en" sz="1350"/>
              <a:t>. Adobe Blog. </a:t>
            </a:r>
            <a:r>
              <a:rPr lang="en" sz="1350" u="sng">
                <a:solidFill>
                  <a:schemeClr val="hlink"/>
                </a:solidFill>
                <a:hlinkClick r:id="rId7"/>
              </a:rPr>
              <a:t>https://blog.adobe.com/en/publish/2022/11/08/fast-forward-comparing-1980s-supercomputer-to-modern-smartphone</a:t>
            </a:r>
            <a:r>
              <a:rPr lang="en" sz="1350"/>
              <a:t>  </a:t>
            </a:r>
            <a:endParaRPr sz="1350"/>
          </a:p>
          <a:p>
            <a:pPr marL="0" lvl="0" indent="0" algn="l" rtl="0">
              <a:spcBef>
                <a:spcPts val="1200"/>
              </a:spcBef>
              <a:spcAft>
                <a:spcPts val="1200"/>
              </a:spcAft>
              <a:buNone/>
            </a:pPr>
            <a:r>
              <a:rPr lang="en" sz="1350"/>
              <a:t>The code affirms an obligation of computing professionals to use their skills for the benefit of society. Code of Ethics. (n.d.). </a:t>
            </a:r>
            <a:br>
              <a:rPr lang="en" sz="1350"/>
            </a:br>
            <a:r>
              <a:rPr lang="en" sz="1350" u="sng">
                <a:solidFill>
                  <a:schemeClr val="accent5"/>
                </a:solidFill>
              </a:rPr>
              <a:t>https://www.acm.org/code-of-ethics </a:t>
            </a:r>
            <a:endParaRPr sz="1350" u="sng">
              <a:solidFill>
                <a:schemeClr val="accent5"/>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Prompt #8:</a:t>
            </a:r>
            <a:endParaRPr/>
          </a:p>
        </p:txBody>
      </p:sp>
      <p:sp>
        <p:nvSpPr>
          <p:cNvPr id="76" name="Google Shape;76;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600"/>
              <a:t>New technology is now capable of communicating and making content in ways comparable to humans. It’s called generative artificial intelligence (AI), and you can use it to excel in the workforce. Generative AI can save you time, no matter what field you work in. It can create content for marketing, forecast numbers for finance, or code for software developers. Publicists can use it write press releases. Health professionals can even use it to improve their diagnosis.</a:t>
            </a:r>
            <a:endParaRPr sz="1600"/>
          </a:p>
          <a:p>
            <a:pPr marL="0" lvl="0" indent="0" algn="ctr" rtl="0">
              <a:spcBef>
                <a:spcPts val="1200"/>
              </a:spcBef>
              <a:spcAft>
                <a:spcPts val="0"/>
              </a:spcAft>
              <a:buNone/>
            </a:pPr>
            <a:endParaRPr sz="1600"/>
          </a:p>
          <a:p>
            <a:pPr marL="0" lvl="0" indent="0" algn="ctr" rtl="0">
              <a:spcBef>
                <a:spcPts val="1200"/>
              </a:spcBef>
              <a:spcAft>
                <a:spcPts val="1200"/>
              </a:spcAft>
              <a:buNone/>
            </a:pPr>
            <a:r>
              <a:rPr lang="en" sz="1600">
                <a:solidFill>
                  <a:schemeClr val="accent5"/>
                </a:solidFill>
              </a:rPr>
              <a:t>We have been engaged by one of the largest think tanks to help propose policy suggestions to help minimize the potential negative impact on the jobs, industry and personal data</a:t>
            </a:r>
            <a:r>
              <a:rPr lang="en" sz="1600"/>
              <a:t>.</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Brief History / Background</a:t>
            </a:r>
            <a:endParaRPr/>
          </a:p>
        </p:txBody>
      </p:sp>
      <p:sp>
        <p:nvSpPr>
          <p:cNvPr id="82" name="Google Shape;82;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Independence with Checkers - 1952</a:t>
            </a:r>
            <a:endParaRPr/>
          </a:p>
          <a:p>
            <a:pPr marL="457200" lvl="0" indent="-342900" algn="l" rtl="0">
              <a:spcBef>
                <a:spcPts val="0"/>
              </a:spcBef>
              <a:spcAft>
                <a:spcPts val="0"/>
              </a:spcAft>
              <a:buSzPts val="1800"/>
              <a:buChar char="●"/>
            </a:pPr>
            <a:r>
              <a:rPr lang="en"/>
              <a:t>John McCarthy uses the term “Artificial Intelligence” - 1955</a:t>
            </a:r>
            <a:endParaRPr/>
          </a:p>
          <a:p>
            <a:pPr marL="457200" lvl="0" indent="-342900" algn="l" rtl="0">
              <a:spcBef>
                <a:spcPts val="0"/>
              </a:spcBef>
              <a:spcAft>
                <a:spcPts val="0"/>
              </a:spcAft>
              <a:buSzPts val="1800"/>
              <a:buChar char="●"/>
            </a:pPr>
            <a:r>
              <a:rPr lang="en"/>
              <a:t>First chatbot using NLP - 1966</a:t>
            </a:r>
            <a:endParaRPr/>
          </a:p>
          <a:p>
            <a:pPr marL="457200" lvl="0" indent="-342900" algn="l" rtl="0">
              <a:spcBef>
                <a:spcPts val="0"/>
              </a:spcBef>
              <a:spcAft>
                <a:spcPts val="0"/>
              </a:spcAft>
              <a:buSzPts val="1800"/>
              <a:buChar char="●"/>
            </a:pPr>
            <a:r>
              <a:rPr lang="en"/>
              <a:t>AI Boom- 1980 to 1987</a:t>
            </a:r>
            <a:endParaRPr/>
          </a:p>
          <a:p>
            <a:pPr marL="457200" lvl="0" indent="-342900" algn="l" rtl="0">
              <a:spcBef>
                <a:spcPts val="0"/>
              </a:spcBef>
              <a:spcAft>
                <a:spcPts val="0"/>
              </a:spcAft>
              <a:buSzPts val="1800"/>
              <a:buChar char="●"/>
            </a:pPr>
            <a:r>
              <a:rPr lang="en"/>
              <a:t>AI Winter- 1987 to 1993</a:t>
            </a:r>
            <a:endParaRPr/>
          </a:p>
          <a:p>
            <a:pPr marL="914400" lvl="1" indent="-317500" algn="l" rtl="0">
              <a:spcBef>
                <a:spcPts val="0"/>
              </a:spcBef>
              <a:spcAft>
                <a:spcPts val="0"/>
              </a:spcAft>
              <a:buSzPts val="1400"/>
              <a:buChar char="○"/>
            </a:pPr>
            <a:r>
              <a:rPr lang="en"/>
              <a:t>Regardless</a:t>
            </a:r>
            <a:endParaRPr/>
          </a:p>
          <a:p>
            <a:pPr marL="1371600" lvl="2" indent="-317500" algn="l" rtl="0">
              <a:spcBef>
                <a:spcPts val="0"/>
              </a:spcBef>
              <a:spcAft>
                <a:spcPts val="0"/>
              </a:spcAft>
              <a:buSzPts val="1400"/>
              <a:buChar char="■"/>
            </a:pPr>
            <a:r>
              <a:rPr lang="en"/>
              <a:t>Deep Blue beats Gary Kasparov - 1997</a:t>
            </a:r>
            <a:endParaRPr/>
          </a:p>
          <a:p>
            <a:pPr marL="1371600" lvl="2" indent="-317500" algn="l" rtl="0">
              <a:spcBef>
                <a:spcPts val="0"/>
              </a:spcBef>
              <a:spcAft>
                <a:spcPts val="0"/>
              </a:spcAft>
              <a:buSzPts val="1400"/>
              <a:buChar char="■"/>
            </a:pPr>
            <a:r>
              <a:rPr lang="en"/>
              <a:t>Apple Siri - 2011</a:t>
            </a:r>
            <a:endParaRPr/>
          </a:p>
        </p:txBody>
      </p:sp>
      <p:sp>
        <p:nvSpPr>
          <p:cNvPr id="83" name="Google Shape;83;p16"/>
          <p:cNvSpPr txBox="1"/>
          <p:nvPr/>
        </p:nvSpPr>
        <p:spPr>
          <a:xfrm>
            <a:off x="499000" y="1551325"/>
            <a:ext cx="6989400" cy="2316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accent3"/>
              </a:solidFill>
              <a:latin typeface="Average"/>
              <a:ea typeface="Average"/>
              <a:cs typeface="Average"/>
              <a:sym typeface="Average"/>
            </a:endParaRPr>
          </a:p>
        </p:txBody>
      </p:sp>
      <p:sp>
        <p:nvSpPr>
          <p:cNvPr id="84" name="Google Shape;84;p16"/>
          <p:cNvSpPr txBox="1"/>
          <p:nvPr/>
        </p:nvSpPr>
        <p:spPr>
          <a:xfrm>
            <a:off x="499000" y="1824200"/>
            <a:ext cx="6989400" cy="2316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accent3"/>
              </a:solidFill>
              <a:latin typeface="Average"/>
              <a:ea typeface="Average"/>
              <a:cs typeface="Average"/>
              <a:sym typeface="Average"/>
            </a:endParaRPr>
          </a:p>
        </p:txBody>
      </p:sp>
      <p:sp>
        <p:nvSpPr>
          <p:cNvPr id="85" name="Google Shape;85;p16"/>
          <p:cNvSpPr txBox="1"/>
          <p:nvPr/>
        </p:nvSpPr>
        <p:spPr>
          <a:xfrm>
            <a:off x="499000" y="2201200"/>
            <a:ext cx="6989400" cy="2316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accent3"/>
              </a:solidFill>
              <a:latin typeface="Average"/>
              <a:ea typeface="Average"/>
              <a:cs typeface="Average"/>
              <a:sym typeface="Average"/>
            </a:endParaRPr>
          </a:p>
        </p:txBody>
      </p:sp>
      <p:sp>
        <p:nvSpPr>
          <p:cNvPr id="86" name="Google Shape;86;p16"/>
          <p:cNvSpPr txBox="1"/>
          <p:nvPr/>
        </p:nvSpPr>
        <p:spPr>
          <a:xfrm>
            <a:off x="499000" y="2501475"/>
            <a:ext cx="6989400" cy="2316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accent3"/>
              </a:solidFill>
              <a:latin typeface="Average"/>
              <a:ea typeface="Average"/>
              <a:cs typeface="Average"/>
              <a:sym typeface="Averag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8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8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Currently</a:t>
            </a:r>
            <a:endParaRPr/>
          </a:p>
        </p:txBody>
      </p:sp>
      <p:sp>
        <p:nvSpPr>
          <p:cNvPr id="92" name="Google Shape;92;p17"/>
          <p:cNvSpPr txBox="1">
            <a:spLocks noGrp="1"/>
          </p:cNvSpPr>
          <p:nvPr>
            <p:ph type="body" idx="1"/>
          </p:nvPr>
        </p:nvSpPr>
        <p:spPr>
          <a:xfrm>
            <a:off x="311700" y="1152475"/>
            <a:ext cx="2604300" cy="3674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ctr" rtl="0">
              <a:spcBef>
                <a:spcPts val="1200"/>
              </a:spcBef>
              <a:spcAft>
                <a:spcPts val="0"/>
              </a:spcAft>
              <a:buNone/>
            </a:pPr>
            <a:r>
              <a:rPr lang="en"/>
              <a:t>November 30, 2022</a:t>
            </a:r>
            <a:endParaRPr/>
          </a:p>
          <a:p>
            <a:pPr marL="457200" lvl="0" indent="-342900" algn="l" rtl="0">
              <a:spcBef>
                <a:spcPts val="1200"/>
              </a:spcBef>
              <a:spcAft>
                <a:spcPts val="0"/>
              </a:spcAft>
              <a:buSzPts val="1800"/>
              <a:buChar char="●"/>
            </a:pPr>
            <a:r>
              <a:rPr lang="en"/>
              <a:t>Million users in five days</a:t>
            </a:r>
            <a:endParaRPr/>
          </a:p>
          <a:p>
            <a:pPr marL="457200" lvl="0" indent="-342900" algn="l" rtl="0">
              <a:spcBef>
                <a:spcPts val="0"/>
              </a:spcBef>
              <a:spcAft>
                <a:spcPts val="0"/>
              </a:spcAft>
              <a:buSzPts val="1800"/>
              <a:buChar char="●"/>
            </a:pPr>
            <a:r>
              <a:rPr lang="en"/>
              <a:t>100 million users in two months</a:t>
            </a:r>
            <a:endParaRPr/>
          </a:p>
        </p:txBody>
      </p:sp>
      <p:pic>
        <p:nvPicPr>
          <p:cNvPr id="93" name="Google Shape;93;p17"/>
          <p:cNvPicPr preferRelativeResize="0"/>
          <p:nvPr/>
        </p:nvPicPr>
        <p:blipFill>
          <a:blip r:embed="rId3">
            <a:alphaModFix/>
          </a:blip>
          <a:stretch>
            <a:fillRect/>
          </a:stretch>
        </p:blipFill>
        <p:spPr>
          <a:xfrm>
            <a:off x="726275" y="1177300"/>
            <a:ext cx="1775151" cy="1775151"/>
          </a:xfrm>
          <a:prstGeom prst="rect">
            <a:avLst/>
          </a:prstGeom>
          <a:noFill/>
          <a:ln>
            <a:noFill/>
          </a:ln>
        </p:spPr>
      </p:pic>
      <p:sp>
        <p:nvSpPr>
          <p:cNvPr id="94" name="Google Shape;94;p17"/>
          <p:cNvSpPr txBox="1">
            <a:spLocks noGrp="1"/>
          </p:cNvSpPr>
          <p:nvPr>
            <p:ph type="body" idx="1"/>
          </p:nvPr>
        </p:nvSpPr>
        <p:spPr>
          <a:xfrm>
            <a:off x="3097950" y="1152475"/>
            <a:ext cx="29481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ctr" rtl="0">
              <a:spcBef>
                <a:spcPts val="1200"/>
              </a:spcBef>
              <a:spcAft>
                <a:spcPts val="0"/>
              </a:spcAft>
              <a:buNone/>
            </a:pPr>
            <a:r>
              <a:rPr lang="en" b="1"/>
              <a:t>Why?</a:t>
            </a:r>
            <a:endParaRPr b="1"/>
          </a:p>
          <a:p>
            <a:pPr marL="457200" lvl="0" indent="-342900" algn="ctr" rtl="0">
              <a:spcBef>
                <a:spcPts val="1200"/>
              </a:spcBef>
              <a:spcAft>
                <a:spcPts val="0"/>
              </a:spcAft>
              <a:buSzPts val="1800"/>
              <a:buChar char="●"/>
            </a:pPr>
            <a:r>
              <a:rPr lang="en"/>
              <a:t>Popularity grew overnight, not progress</a:t>
            </a:r>
            <a:endParaRPr/>
          </a:p>
          <a:p>
            <a:pPr marL="457200" lvl="0" indent="-342900" algn="ctr" rtl="0">
              <a:spcBef>
                <a:spcPts val="0"/>
              </a:spcBef>
              <a:spcAft>
                <a:spcPts val="0"/>
              </a:spcAft>
              <a:buSzPts val="1800"/>
              <a:buChar char="●"/>
            </a:pPr>
            <a:r>
              <a:rPr lang="en"/>
              <a:t>Much better hardware</a:t>
            </a:r>
            <a:endParaRPr/>
          </a:p>
        </p:txBody>
      </p:sp>
      <p:pic>
        <p:nvPicPr>
          <p:cNvPr id="95" name="Google Shape;95;p17"/>
          <p:cNvPicPr preferRelativeResize="0"/>
          <p:nvPr/>
        </p:nvPicPr>
        <p:blipFill rotWithShape="1">
          <a:blip r:embed="rId4">
            <a:alphaModFix/>
          </a:blip>
          <a:srcRect l="-15207"/>
          <a:stretch/>
        </p:blipFill>
        <p:spPr>
          <a:xfrm>
            <a:off x="3269800" y="858325"/>
            <a:ext cx="2604400" cy="2260700"/>
          </a:xfrm>
          <a:prstGeom prst="rect">
            <a:avLst/>
          </a:prstGeom>
          <a:noFill/>
          <a:ln>
            <a:noFill/>
          </a:ln>
        </p:spPr>
      </p:pic>
      <p:pic>
        <p:nvPicPr>
          <p:cNvPr id="96" name="Google Shape;96;p17"/>
          <p:cNvPicPr preferRelativeResize="0"/>
          <p:nvPr/>
        </p:nvPicPr>
        <p:blipFill>
          <a:blip r:embed="rId5">
            <a:alphaModFix/>
          </a:blip>
          <a:stretch>
            <a:fillRect/>
          </a:stretch>
        </p:blipFill>
        <p:spPr>
          <a:xfrm>
            <a:off x="6160100" y="1341900"/>
            <a:ext cx="2793149" cy="3037549"/>
          </a:xfrm>
          <a:prstGeom prst="rect">
            <a:avLst/>
          </a:prstGeom>
          <a:noFill/>
          <a:ln>
            <a:noFill/>
          </a:ln>
        </p:spPr>
      </p:pic>
      <p:sp>
        <p:nvSpPr>
          <p:cNvPr id="97" name="Google Shape;97;p17"/>
          <p:cNvSpPr txBox="1"/>
          <p:nvPr/>
        </p:nvSpPr>
        <p:spPr>
          <a:xfrm>
            <a:off x="3155625" y="858325"/>
            <a:ext cx="2948100" cy="396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accent3"/>
              </a:solidFill>
              <a:latin typeface="Average"/>
              <a:ea typeface="Average"/>
              <a:cs typeface="Average"/>
              <a:sym typeface="Average"/>
            </a:endParaRPr>
          </a:p>
        </p:txBody>
      </p:sp>
      <p:sp>
        <p:nvSpPr>
          <p:cNvPr id="98" name="Google Shape;98;p17"/>
          <p:cNvSpPr txBox="1"/>
          <p:nvPr/>
        </p:nvSpPr>
        <p:spPr>
          <a:xfrm>
            <a:off x="6160100" y="819000"/>
            <a:ext cx="2948100" cy="396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accent3"/>
              </a:solidFill>
              <a:latin typeface="Average"/>
              <a:ea typeface="Average"/>
              <a:cs typeface="Average"/>
              <a:sym typeface="Averag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Cray-2 Supercomputer vs. iPhone 12</a:t>
            </a:r>
            <a:endParaRPr/>
          </a:p>
        </p:txBody>
      </p:sp>
      <p:sp>
        <p:nvSpPr>
          <p:cNvPr id="104" name="Google Shape;104;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 iPhone 12 does </a:t>
            </a:r>
            <a:r>
              <a:rPr lang="en" b="1"/>
              <a:t>x</a:t>
            </a:r>
            <a:r>
              <a:rPr lang="en"/>
              <a:t> times as many floating point operations per second as a 1980’s supercomputer.</a:t>
            </a:r>
            <a:endParaRPr/>
          </a:p>
          <a:p>
            <a:pPr marL="457200" lvl="0" indent="-342900" algn="l" rtl="0">
              <a:spcBef>
                <a:spcPts val="1200"/>
              </a:spcBef>
              <a:spcAft>
                <a:spcPts val="0"/>
              </a:spcAft>
              <a:buSzPts val="1800"/>
              <a:buAutoNum type="alphaUcPeriod"/>
            </a:pPr>
            <a:r>
              <a:rPr lang="en"/>
              <a:t>0.5</a:t>
            </a:r>
            <a:endParaRPr/>
          </a:p>
          <a:p>
            <a:pPr marL="457200" lvl="0" indent="-342900" algn="l" rtl="0">
              <a:spcBef>
                <a:spcPts val="0"/>
              </a:spcBef>
              <a:spcAft>
                <a:spcPts val="0"/>
              </a:spcAft>
              <a:buSzPts val="1800"/>
              <a:buAutoNum type="alphaUcPeriod"/>
            </a:pPr>
            <a:r>
              <a:rPr lang="en"/>
              <a:t>1</a:t>
            </a:r>
            <a:endParaRPr/>
          </a:p>
          <a:p>
            <a:pPr marL="457200" lvl="0" indent="-342900" algn="l" rtl="0">
              <a:spcBef>
                <a:spcPts val="0"/>
              </a:spcBef>
              <a:spcAft>
                <a:spcPts val="0"/>
              </a:spcAft>
              <a:buSzPts val="1800"/>
              <a:buAutoNum type="alphaUcPeriod"/>
            </a:pPr>
            <a:r>
              <a:rPr lang="en"/>
              <a:t>2</a:t>
            </a:r>
            <a:endParaRPr/>
          </a:p>
          <a:p>
            <a:pPr marL="457200" lvl="0" indent="-342900" algn="l" rtl="0">
              <a:spcBef>
                <a:spcPts val="0"/>
              </a:spcBef>
              <a:spcAft>
                <a:spcPts val="0"/>
              </a:spcAft>
              <a:buSzPts val="1800"/>
              <a:buAutoNum type="alphaUcPeriod"/>
            </a:pPr>
            <a:r>
              <a:rPr lang="en"/>
              <a:t>100</a:t>
            </a:r>
            <a:endParaRPr/>
          </a:p>
          <a:p>
            <a:pPr marL="457200" lvl="0" indent="-342900" algn="l" rtl="0">
              <a:spcBef>
                <a:spcPts val="0"/>
              </a:spcBef>
              <a:spcAft>
                <a:spcPts val="0"/>
              </a:spcAft>
              <a:buSzPts val="1800"/>
              <a:buAutoNum type="alphaUcPeriod"/>
            </a:pPr>
            <a:r>
              <a:rPr lang="en"/>
              <a:t>5000</a:t>
            </a:r>
            <a:endParaRPr/>
          </a:p>
          <a:p>
            <a:pPr marL="457200" lvl="0" indent="-342900" algn="l" rtl="0">
              <a:spcBef>
                <a:spcPts val="0"/>
              </a:spcBef>
              <a:spcAft>
                <a:spcPts val="0"/>
              </a:spcAft>
              <a:buSzPts val="1800"/>
              <a:buAutoNum type="alphaUcPeriod"/>
            </a:pPr>
            <a:r>
              <a:rPr lang="en"/>
              <a:t>Yes</a:t>
            </a:r>
            <a:endParaRPr/>
          </a:p>
        </p:txBody>
      </p:sp>
      <p:sp>
        <p:nvSpPr>
          <p:cNvPr id="105" name="Google Shape;105;p18"/>
          <p:cNvSpPr/>
          <p:nvPr/>
        </p:nvSpPr>
        <p:spPr>
          <a:xfrm>
            <a:off x="1468525" y="3276775"/>
            <a:ext cx="668400" cy="2904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More efficiency/increased productivity</a:t>
            </a:r>
            <a:endParaRPr/>
          </a:p>
          <a:p>
            <a:pPr marL="457200" lvl="0" indent="-342900" algn="l" rtl="0">
              <a:spcBef>
                <a:spcPts val="0"/>
              </a:spcBef>
              <a:spcAft>
                <a:spcPts val="0"/>
              </a:spcAft>
              <a:buSzPts val="1800"/>
              <a:buChar char="●"/>
            </a:pPr>
            <a:r>
              <a:rPr lang="en"/>
              <a:t>More creativity</a:t>
            </a:r>
            <a:endParaRPr/>
          </a:p>
          <a:p>
            <a:pPr marL="457200" lvl="0" indent="-342900" algn="l" rtl="0">
              <a:spcBef>
                <a:spcPts val="0"/>
              </a:spcBef>
              <a:spcAft>
                <a:spcPts val="0"/>
              </a:spcAft>
              <a:buSzPts val="1800"/>
              <a:buChar char="●"/>
            </a:pPr>
            <a:r>
              <a:rPr lang="en"/>
              <a:t>Can answer key questions</a:t>
            </a:r>
            <a:endParaRPr/>
          </a:p>
          <a:p>
            <a:pPr marL="457200" lvl="0" indent="-342900" algn="l" rtl="0">
              <a:spcBef>
                <a:spcPts val="0"/>
              </a:spcBef>
              <a:spcAft>
                <a:spcPts val="0"/>
              </a:spcAft>
              <a:buSzPts val="1800"/>
              <a:buChar char="●"/>
            </a:pPr>
            <a:r>
              <a:rPr lang="en"/>
              <a:t>Cost Optimization</a:t>
            </a:r>
            <a:endParaRPr/>
          </a:p>
        </p:txBody>
      </p:sp>
      <p:pic>
        <p:nvPicPr>
          <p:cNvPr id="111" name="Google Shape;111;p19"/>
          <p:cNvPicPr preferRelativeResize="0"/>
          <p:nvPr/>
        </p:nvPicPr>
        <p:blipFill>
          <a:blip r:embed="rId3">
            <a:alphaModFix/>
          </a:blip>
          <a:stretch>
            <a:fillRect/>
          </a:stretch>
        </p:blipFill>
        <p:spPr>
          <a:xfrm>
            <a:off x="5548024" y="2821425"/>
            <a:ext cx="3595975" cy="2322076"/>
          </a:xfrm>
          <a:prstGeom prst="rect">
            <a:avLst/>
          </a:prstGeom>
          <a:noFill/>
          <a:ln>
            <a:noFill/>
          </a:ln>
        </p:spPr>
      </p:pic>
      <p:sp>
        <p:nvSpPr>
          <p:cNvPr id="112" name="Google Shape;11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Pros</a:t>
            </a:r>
            <a:endParaRPr/>
          </a:p>
        </p:txBody>
      </p:sp>
      <p:sp>
        <p:nvSpPr>
          <p:cNvPr id="113" name="Google Shape;113;p19"/>
          <p:cNvSpPr txBox="1"/>
          <p:nvPr/>
        </p:nvSpPr>
        <p:spPr>
          <a:xfrm>
            <a:off x="499000" y="1551325"/>
            <a:ext cx="4603200" cy="356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accent3"/>
              </a:solidFill>
              <a:latin typeface="Average"/>
              <a:ea typeface="Average"/>
              <a:cs typeface="Average"/>
              <a:sym typeface="Average"/>
            </a:endParaRPr>
          </a:p>
        </p:txBody>
      </p:sp>
      <p:sp>
        <p:nvSpPr>
          <p:cNvPr id="114" name="Google Shape;114;p19"/>
          <p:cNvSpPr txBox="1"/>
          <p:nvPr/>
        </p:nvSpPr>
        <p:spPr>
          <a:xfrm>
            <a:off x="422800" y="1856125"/>
            <a:ext cx="4603200" cy="356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accent3"/>
              </a:solidFill>
              <a:latin typeface="Average"/>
              <a:ea typeface="Average"/>
              <a:cs typeface="Average"/>
              <a:sym typeface="Average"/>
            </a:endParaRPr>
          </a:p>
        </p:txBody>
      </p:sp>
      <p:sp>
        <p:nvSpPr>
          <p:cNvPr id="115" name="Google Shape;115;p19"/>
          <p:cNvSpPr txBox="1"/>
          <p:nvPr/>
        </p:nvSpPr>
        <p:spPr>
          <a:xfrm>
            <a:off x="346600" y="2160925"/>
            <a:ext cx="4603200" cy="356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accent3"/>
              </a:solidFill>
              <a:latin typeface="Average"/>
              <a:ea typeface="Average"/>
              <a:cs typeface="Average"/>
              <a:sym typeface="Averag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Cons</a:t>
            </a:r>
            <a:endParaRPr/>
          </a:p>
        </p:txBody>
      </p:sp>
      <p:sp>
        <p:nvSpPr>
          <p:cNvPr id="121" name="Google Shape;121;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Job loss</a:t>
            </a:r>
            <a:endParaRPr/>
          </a:p>
          <a:p>
            <a:pPr marL="457200" lvl="0" indent="-342900" algn="l" rtl="0">
              <a:spcBef>
                <a:spcPts val="0"/>
              </a:spcBef>
              <a:spcAft>
                <a:spcPts val="0"/>
              </a:spcAft>
              <a:buSzPts val="1800"/>
              <a:buChar char="●"/>
            </a:pPr>
            <a:r>
              <a:rPr lang="en"/>
              <a:t>Can become over reliant</a:t>
            </a:r>
            <a:endParaRPr/>
          </a:p>
          <a:p>
            <a:pPr marL="457200" lvl="0" indent="-342900" algn="l" rtl="0">
              <a:spcBef>
                <a:spcPts val="0"/>
              </a:spcBef>
              <a:spcAft>
                <a:spcPts val="0"/>
              </a:spcAft>
              <a:buSzPts val="1800"/>
              <a:buChar char="●"/>
            </a:pPr>
            <a:r>
              <a:rPr lang="en"/>
              <a:t>Can be unethical</a:t>
            </a:r>
            <a:endParaRPr/>
          </a:p>
          <a:p>
            <a:pPr marL="457200" lvl="0" indent="-342900" algn="l" rtl="0">
              <a:spcBef>
                <a:spcPts val="0"/>
              </a:spcBef>
              <a:spcAft>
                <a:spcPts val="0"/>
              </a:spcAft>
              <a:buSzPts val="1800"/>
              <a:buChar char="●"/>
            </a:pPr>
            <a:r>
              <a:rPr lang="en"/>
              <a:t>Security Risks</a:t>
            </a:r>
            <a:endParaRPr/>
          </a:p>
        </p:txBody>
      </p:sp>
      <p:pic>
        <p:nvPicPr>
          <p:cNvPr id="122" name="Google Shape;122;p20"/>
          <p:cNvPicPr preferRelativeResize="0"/>
          <p:nvPr/>
        </p:nvPicPr>
        <p:blipFill>
          <a:blip r:embed="rId3">
            <a:alphaModFix/>
          </a:blip>
          <a:stretch>
            <a:fillRect/>
          </a:stretch>
        </p:blipFill>
        <p:spPr>
          <a:xfrm>
            <a:off x="5227950" y="3038247"/>
            <a:ext cx="3916050" cy="2105250"/>
          </a:xfrm>
          <a:prstGeom prst="rect">
            <a:avLst/>
          </a:prstGeom>
          <a:noFill/>
          <a:ln>
            <a:noFill/>
          </a:ln>
        </p:spPr>
      </p:pic>
      <p:sp>
        <p:nvSpPr>
          <p:cNvPr id="123" name="Google Shape;123;p20"/>
          <p:cNvSpPr txBox="1"/>
          <p:nvPr/>
        </p:nvSpPr>
        <p:spPr>
          <a:xfrm>
            <a:off x="422800" y="1551325"/>
            <a:ext cx="4603200" cy="356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accent3"/>
              </a:solidFill>
              <a:latin typeface="Average"/>
              <a:ea typeface="Average"/>
              <a:cs typeface="Average"/>
              <a:sym typeface="Average"/>
            </a:endParaRPr>
          </a:p>
        </p:txBody>
      </p:sp>
      <p:sp>
        <p:nvSpPr>
          <p:cNvPr id="124" name="Google Shape;124;p20"/>
          <p:cNvSpPr txBox="1"/>
          <p:nvPr/>
        </p:nvSpPr>
        <p:spPr>
          <a:xfrm>
            <a:off x="422800" y="1856125"/>
            <a:ext cx="4603200" cy="356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accent3"/>
              </a:solidFill>
              <a:latin typeface="Average"/>
              <a:ea typeface="Average"/>
              <a:cs typeface="Average"/>
              <a:sym typeface="Average"/>
            </a:endParaRPr>
          </a:p>
        </p:txBody>
      </p:sp>
      <p:sp>
        <p:nvSpPr>
          <p:cNvPr id="125" name="Google Shape;125;p20"/>
          <p:cNvSpPr txBox="1"/>
          <p:nvPr/>
        </p:nvSpPr>
        <p:spPr>
          <a:xfrm>
            <a:off x="346600" y="2237125"/>
            <a:ext cx="4603200" cy="356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accent3"/>
              </a:solidFill>
              <a:latin typeface="Average"/>
              <a:ea typeface="Average"/>
              <a:cs typeface="Average"/>
              <a:sym typeface="Averag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2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Policy Suggestions (ACM Code of Ethics)</a:t>
            </a:r>
            <a:endParaRPr/>
          </a:p>
        </p:txBody>
      </p:sp>
      <p:sp>
        <p:nvSpPr>
          <p:cNvPr id="131" name="Google Shape;131;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Ensuring Fairness and Transparency (ACM Principle 1.4: Be Fair and Take Action Not to Discriminate)</a:t>
            </a:r>
            <a:endParaRPr/>
          </a:p>
          <a:p>
            <a:pPr marL="457200" lvl="0" indent="-342900" algn="l" rtl="0">
              <a:spcBef>
                <a:spcPts val="0"/>
              </a:spcBef>
              <a:spcAft>
                <a:spcPts val="0"/>
              </a:spcAft>
              <a:buSzPts val="1800"/>
              <a:buChar char="❖"/>
            </a:pPr>
            <a:r>
              <a:rPr lang="en"/>
              <a:t>Safeguarding Personal Data (ACM Principle 1.6: Respect Privacy)</a:t>
            </a:r>
            <a:endParaRPr/>
          </a:p>
          <a:p>
            <a:pPr marL="457200" lvl="0" indent="-342900" algn="l" rtl="0">
              <a:spcBef>
                <a:spcPts val="0"/>
              </a:spcBef>
              <a:spcAft>
                <a:spcPts val="0"/>
              </a:spcAft>
              <a:buSzPts val="1800"/>
              <a:buChar char="❖"/>
            </a:pPr>
            <a:r>
              <a:rPr lang="en"/>
              <a:t>Accountability for AI Decisions (ACM Principle 2.5: Give Comprehensive and Thorough Evaluations of Computer Systems and Their Impacts)</a:t>
            </a:r>
            <a:endParaRPr/>
          </a:p>
          <a:p>
            <a:pPr marL="457200" lvl="0" indent="-342900" algn="l" rtl="0">
              <a:spcBef>
                <a:spcPts val="0"/>
              </a:spcBef>
              <a:spcAft>
                <a:spcPts val="0"/>
              </a:spcAft>
              <a:buSzPts val="1800"/>
              <a:buChar char="❖"/>
            </a:pPr>
            <a:r>
              <a:rPr lang="en"/>
              <a:t>Supporting Workforce Transition (ACM Principle 2.1: Strive to Achieve High Quality in Professional Work)</a:t>
            </a:r>
            <a:endParaRPr/>
          </a:p>
        </p:txBody>
      </p:sp>
      <p:pic>
        <p:nvPicPr>
          <p:cNvPr id="132" name="Google Shape;132;p21"/>
          <p:cNvPicPr preferRelativeResize="0"/>
          <p:nvPr/>
        </p:nvPicPr>
        <p:blipFill>
          <a:blip r:embed="rId3">
            <a:alphaModFix/>
          </a:blip>
          <a:stretch>
            <a:fillRect/>
          </a:stretch>
        </p:blipFill>
        <p:spPr>
          <a:xfrm>
            <a:off x="3357550" y="3636925"/>
            <a:ext cx="2428875" cy="762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Conclusion</a:t>
            </a:r>
            <a:endParaRPr/>
          </a:p>
        </p:txBody>
      </p:sp>
      <p:sp>
        <p:nvSpPr>
          <p:cNvPr id="138" name="Google Shape;138;p22"/>
          <p:cNvSpPr txBox="1">
            <a:spLocks noGrp="1"/>
          </p:cNvSpPr>
          <p:nvPr>
            <p:ph type="body" idx="1"/>
          </p:nvPr>
        </p:nvSpPr>
        <p:spPr>
          <a:xfrm>
            <a:off x="273675" y="1017725"/>
            <a:ext cx="5417100" cy="3868200"/>
          </a:xfrm>
          <a:prstGeom prst="rect">
            <a:avLst/>
          </a:prstGeom>
        </p:spPr>
        <p:txBody>
          <a:bodyPr spcFirstLastPara="1" wrap="square" lIns="91425" tIns="91425" rIns="91425" bIns="91425" anchor="t" anchorCtr="0">
            <a:noAutofit/>
          </a:bodyPr>
          <a:lstStyle/>
          <a:p>
            <a:pPr marL="0" lvl="0" indent="0" algn="l" rtl="0">
              <a:lnSpc>
                <a:spcPct val="95000"/>
              </a:lnSpc>
              <a:spcBef>
                <a:spcPts val="1200"/>
              </a:spcBef>
              <a:spcAft>
                <a:spcPts val="0"/>
              </a:spcAft>
              <a:buNone/>
            </a:pPr>
            <a:r>
              <a:rPr lang="en" sz="1300" b="1">
                <a:solidFill>
                  <a:schemeClr val="lt2"/>
                </a:solidFill>
              </a:rPr>
              <a:t>Revolutionizing Work</a:t>
            </a:r>
            <a:endParaRPr sz="1300" b="1">
              <a:solidFill>
                <a:schemeClr val="lt2"/>
              </a:solidFill>
            </a:endParaRPr>
          </a:p>
          <a:p>
            <a:pPr marL="457200" lvl="0" indent="-311150" algn="l" rtl="0">
              <a:lnSpc>
                <a:spcPct val="95000"/>
              </a:lnSpc>
              <a:spcBef>
                <a:spcPts val="1200"/>
              </a:spcBef>
              <a:spcAft>
                <a:spcPts val="0"/>
              </a:spcAft>
              <a:buClr>
                <a:schemeClr val="lt2"/>
              </a:buClr>
              <a:buSzPts val="1300"/>
              <a:buFont typeface="Average"/>
              <a:buChar char="●"/>
            </a:pPr>
            <a:r>
              <a:rPr lang="en" sz="1300">
                <a:solidFill>
                  <a:schemeClr val="lt2"/>
                </a:solidFill>
              </a:rPr>
              <a:t>Generative AI enhances efficiency and creativity.</a:t>
            </a:r>
            <a:endParaRPr sz="1300">
              <a:solidFill>
                <a:schemeClr val="lt2"/>
              </a:solidFill>
            </a:endParaRPr>
          </a:p>
          <a:p>
            <a:pPr marL="914400" lvl="1" indent="-311150" algn="l" rtl="0">
              <a:lnSpc>
                <a:spcPct val="95000"/>
              </a:lnSpc>
              <a:spcBef>
                <a:spcPts val="0"/>
              </a:spcBef>
              <a:spcAft>
                <a:spcPts val="0"/>
              </a:spcAft>
              <a:buClr>
                <a:schemeClr val="lt2"/>
              </a:buClr>
              <a:buSzPts val="1300"/>
              <a:buFont typeface="Average"/>
              <a:buChar char="○"/>
            </a:pPr>
            <a:r>
              <a:rPr lang="en" sz="1300">
                <a:solidFill>
                  <a:schemeClr val="lt2"/>
                </a:solidFill>
              </a:rPr>
              <a:t>Examples: AI drafting marketing campaigns, analyzing medical data, creating movie visuals.</a:t>
            </a:r>
            <a:endParaRPr sz="1300">
              <a:solidFill>
                <a:schemeClr val="lt2"/>
              </a:solidFill>
            </a:endParaRPr>
          </a:p>
          <a:p>
            <a:pPr marL="457200" lvl="0" indent="-311150" algn="l" rtl="0">
              <a:lnSpc>
                <a:spcPct val="95000"/>
              </a:lnSpc>
              <a:spcBef>
                <a:spcPts val="0"/>
              </a:spcBef>
              <a:spcAft>
                <a:spcPts val="0"/>
              </a:spcAft>
              <a:buClr>
                <a:schemeClr val="lt2"/>
              </a:buClr>
              <a:buSzPts val="1300"/>
              <a:buFont typeface="Average"/>
              <a:buChar char="●"/>
            </a:pPr>
            <a:r>
              <a:rPr lang="en" sz="1300">
                <a:solidFill>
                  <a:schemeClr val="lt2"/>
                </a:solidFill>
              </a:rPr>
              <a:t>Frees up time for humans to focus on strategic and creative tasks.</a:t>
            </a:r>
            <a:endParaRPr sz="1300">
              <a:solidFill>
                <a:schemeClr val="lt2"/>
              </a:solidFill>
            </a:endParaRPr>
          </a:p>
          <a:p>
            <a:pPr marL="0" lvl="0" indent="0" algn="l" rtl="0">
              <a:lnSpc>
                <a:spcPct val="95000"/>
              </a:lnSpc>
              <a:spcBef>
                <a:spcPts val="1200"/>
              </a:spcBef>
              <a:spcAft>
                <a:spcPts val="0"/>
              </a:spcAft>
              <a:buNone/>
            </a:pPr>
            <a:r>
              <a:rPr lang="en" sz="1300" b="1">
                <a:solidFill>
                  <a:schemeClr val="lt2"/>
                </a:solidFill>
              </a:rPr>
              <a:t>Challenges We Must Address</a:t>
            </a:r>
            <a:endParaRPr sz="1300" b="1">
              <a:solidFill>
                <a:schemeClr val="lt2"/>
              </a:solidFill>
            </a:endParaRPr>
          </a:p>
          <a:p>
            <a:pPr marL="457200" lvl="0" indent="-311150" algn="l" rtl="0">
              <a:lnSpc>
                <a:spcPct val="95000"/>
              </a:lnSpc>
              <a:spcBef>
                <a:spcPts val="1200"/>
              </a:spcBef>
              <a:spcAft>
                <a:spcPts val="0"/>
              </a:spcAft>
              <a:buClr>
                <a:schemeClr val="lt2"/>
              </a:buClr>
              <a:buSzPts val="1300"/>
              <a:buFont typeface="Average"/>
              <a:buChar char="●"/>
            </a:pPr>
            <a:r>
              <a:rPr lang="en" sz="1300">
                <a:solidFill>
                  <a:schemeClr val="lt2"/>
                </a:solidFill>
              </a:rPr>
              <a:t>Job displacement across industries.</a:t>
            </a:r>
            <a:endParaRPr sz="1300">
              <a:solidFill>
                <a:schemeClr val="lt2"/>
              </a:solidFill>
            </a:endParaRPr>
          </a:p>
          <a:p>
            <a:pPr marL="914400" lvl="1" indent="-311150" algn="l" rtl="0">
              <a:lnSpc>
                <a:spcPct val="95000"/>
              </a:lnSpc>
              <a:spcBef>
                <a:spcPts val="0"/>
              </a:spcBef>
              <a:spcAft>
                <a:spcPts val="0"/>
              </a:spcAft>
              <a:buClr>
                <a:schemeClr val="lt2"/>
              </a:buClr>
              <a:buSzPts val="1300"/>
              <a:buFont typeface="Average"/>
              <a:buChar char="○"/>
            </a:pPr>
            <a:r>
              <a:rPr lang="en" sz="1300">
                <a:solidFill>
                  <a:schemeClr val="lt2"/>
                </a:solidFill>
              </a:rPr>
              <a:t>Example: AI automating financial analysis, content creation, and customer service.</a:t>
            </a:r>
            <a:endParaRPr sz="1300">
              <a:solidFill>
                <a:schemeClr val="lt2"/>
              </a:solidFill>
            </a:endParaRPr>
          </a:p>
          <a:p>
            <a:pPr marL="457200" lvl="0" indent="-311150" algn="l" rtl="0">
              <a:lnSpc>
                <a:spcPct val="95000"/>
              </a:lnSpc>
              <a:spcBef>
                <a:spcPts val="0"/>
              </a:spcBef>
              <a:spcAft>
                <a:spcPts val="0"/>
              </a:spcAft>
              <a:buClr>
                <a:schemeClr val="lt2"/>
              </a:buClr>
              <a:buSzPts val="1300"/>
              <a:buFont typeface="Average"/>
              <a:buChar char="●"/>
            </a:pPr>
            <a:r>
              <a:rPr lang="en" sz="1300">
                <a:solidFill>
                  <a:schemeClr val="lt2"/>
                </a:solidFill>
              </a:rPr>
              <a:t>Ethical risks: Biased hiring algorithms, data privacy concerns, and accountability issues.</a:t>
            </a:r>
            <a:endParaRPr sz="1300">
              <a:solidFill>
                <a:schemeClr val="lt2"/>
              </a:solidFill>
            </a:endParaRPr>
          </a:p>
          <a:p>
            <a:pPr marL="0" lvl="0" indent="0" algn="l" rtl="0">
              <a:lnSpc>
                <a:spcPct val="95000"/>
              </a:lnSpc>
              <a:spcBef>
                <a:spcPts val="1200"/>
              </a:spcBef>
              <a:spcAft>
                <a:spcPts val="0"/>
              </a:spcAft>
              <a:buNone/>
            </a:pPr>
            <a:r>
              <a:rPr lang="en" sz="1300" i="1">
                <a:solidFill>
                  <a:schemeClr val="lt2"/>
                </a:solidFill>
              </a:rPr>
              <a:t>"AI is a powerful tool, but it requires thoughtful integration to ensure a fair and innovative future."</a:t>
            </a:r>
            <a:endParaRPr sz="1300" i="1">
              <a:solidFill>
                <a:schemeClr val="lt2"/>
              </a:solidFill>
            </a:endParaRPr>
          </a:p>
          <a:p>
            <a:pPr marL="0" lvl="0" indent="0" algn="l" rtl="0">
              <a:lnSpc>
                <a:spcPct val="95000"/>
              </a:lnSpc>
              <a:spcBef>
                <a:spcPts val="1200"/>
              </a:spcBef>
              <a:spcAft>
                <a:spcPts val="1200"/>
              </a:spcAft>
              <a:buNone/>
            </a:pPr>
            <a:endParaRPr/>
          </a:p>
        </p:txBody>
      </p:sp>
      <p:pic>
        <p:nvPicPr>
          <p:cNvPr id="139" name="Google Shape;139;p22"/>
          <p:cNvPicPr preferRelativeResize="0"/>
          <p:nvPr/>
        </p:nvPicPr>
        <p:blipFill>
          <a:blip r:embed="rId3">
            <a:alphaModFix/>
          </a:blip>
          <a:stretch>
            <a:fillRect/>
          </a:stretch>
        </p:blipFill>
        <p:spPr>
          <a:xfrm>
            <a:off x="5823675" y="1199350"/>
            <a:ext cx="3115100" cy="3115100"/>
          </a:xfrm>
          <a:prstGeom prst="rect">
            <a:avLst/>
          </a:prstGeom>
          <a:noFill/>
          <a:ln>
            <a:noFill/>
          </a:ln>
        </p:spPr>
      </p:pic>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751</Words>
  <Application>Microsoft Office PowerPoint</Application>
  <PresentationFormat>On-screen Show (16:9)</PresentationFormat>
  <Paragraphs>84</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Average</vt:lpstr>
      <vt:lpstr>Oswald</vt:lpstr>
      <vt:lpstr>Arial</vt:lpstr>
      <vt:lpstr>Slate</vt:lpstr>
      <vt:lpstr>Generative AI in the Workforce</vt:lpstr>
      <vt:lpstr>Prompt #8:</vt:lpstr>
      <vt:lpstr>Brief History / Background</vt:lpstr>
      <vt:lpstr>Currently</vt:lpstr>
      <vt:lpstr>Cray-2 Supercomputer vs. iPhone 12</vt:lpstr>
      <vt:lpstr>Pros</vt:lpstr>
      <vt:lpstr>Cons</vt:lpstr>
      <vt:lpstr>Policy Suggestions (ACM Code of Ethics)</vt:lpstr>
      <vt:lpstr>Conclusion</vt:lpstr>
      <vt:lpstr>Call to Action</vt:lpstr>
      <vt:lpstr>Works Cited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Masoud, Abanoub A</cp:lastModifiedBy>
  <cp:revision>1</cp:revision>
  <dcterms:modified xsi:type="dcterms:W3CDTF">2024-12-10T19:27:48Z</dcterms:modified>
</cp:coreProperties>
</file>